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B6C41-268A-4BC2-9A97-01C55D46C85B}" type="datetimeFigureOut">
              <a:rPr lang="en-US" smtClean="0"/>
              <a:t>4/25/2016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78664-52EE-4710-91C5-3DFF40975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Trading System Stress Testing to PPT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to Use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572000" y="1581151"/>
            <a:ext cx="4114800" cy="2590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first part is the “Input Single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Run Data”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/>
              <a:t>When this field is clicked it will open some sheets where specific data will be entered</a:t>
            </a:r>
            <a:r>
              <a:rPr lang="en-US" sz="20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these data are from single run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backtest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report.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 txBox="1">
            <a:spLocks/>
          </p:cNvSpPr>
          <p:nvPr/>
        </p:nvSpPr>
        <p:spPr>
          <a:xfrm>
            <a:off x="4648200" y="2343149"/>
            <a:ext cx="4038600" cy="25146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list of sheets that are opened after clicking on “Input Single Run Data” are: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Single Run Equity Curve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Run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DrawDown</a:t>
            </a: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aseline="0" dirty="0" smtClean="0"/>
              <a:t>Single</a:t>
            </a:r>
            <a:r>
              <a:rPr lang="en-US" sz="3200" dirty="0" smtClean="0"/>
              <a:t> Run VAMI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noProof="0" dirty="0" smtClean="0"/>
              <a:t>Trade Distribution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Bootstrapping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504950"/>
            <a:ext cx="7186613" cy="5381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00150"/>
            <a:ext cx="5525331" cy="368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638800" y="4610099"/>
            <a:ext cx="3505200" cy="53340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“Single </a:t>
            </a:r>
            <a:r>
              <a:rPr lang="en-US" sz="2000" dirty="0"/>
              <a:t>Run Equity </a:t>
            </a:r>
            <a:r>
              <a:rPr lang="en-US" sz="2000" dirty="0" smtClean="0"/>
              <a:t>Curve” sheet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00150"/>
            <a:ext cx="5727700" cy="378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638800" y="4610099"/>
            <a:ext cx="3505200" cy="53340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“Single Run </a:t>
            </a:r>
            <a:r>
              <a:rPr lang="en-US" sz="2000" dirty="0" err="1" smtClean="0"/>
              <a:t>DrawDown</a:t>
            </a:r>
            <a:r>
              <a:rPr lang="en-US" sz="2000" dirty="0" smtClean="0"/>
              <a:t>” sheet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00150"/>
            <a:ext cx="6005972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638800" y="4610099"/>
            <a:ext cx="3505200" cy="53340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“Single Run VAMI” sheet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73277"/>
            <a:ext cx="5943600" cy="391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638800" y="4610099"/>
            <a:ext cx="3505200" cy="53340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“Trade Distribution” sheet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8229600" cy="1521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23950"/>
            <a:ext cx="5808663" cy="3822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5638800" y="4610099"/>
            <a:ext cx="3505200" cy="53340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2000" dirty="0" smtClean="0"/>
              <a:t>“BOOTSTRAP” sheet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812268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76800" y="1200150"/>
            <a:ext cx="3810000" cy="3623072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Filter=1;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</a:t>
            </a:r>
            <a:r>
              <a:rPr lang="en-US" sz="2000" dirty="0" err="1" smtClean="0"/>
              <a:t>O,"Open</a:t>
            </a:r>
            <a:r>
              <a:rPr lang="en-US" sz="2000" dirty="0" smtClean="0"/>
              <a:t>");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</a:t>
            </a:r>
            <a:r>
              <a:rPr lang="en-US" sz="2000" dirty="0" err="1" smtClean="0"/>
              <a:t>H,"High</a:t>
            </a:r>
            <a:r>
              <a:rPr lang="en-US" sz="2000" dirty="0" smtClean="0"/>
              <a:t>");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</a:t>
            </a:r>
            <a:r>
              <a:rPr lang="en-US" sz="2000" dirty="0" err="1" smtClean="0"/>
              <a:t>L,"Low</a:t>
            </a:r>
            <a:r>
              <a:rPr lang="en-US" sz="2000" dirty="0" smtClean="0"/>
              <a:t>");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</a:t>
            </a:r>
            <a:r>
              <a:rPr lang="en-US" sz="2000" dirty="0" err="1" smtClean="0"/>
              <a:t>C,"Close</a:t>
            </a:r>
            <a:r>
              <a:rPr lang="en-US" sz="2000" dirty="0" smtClean="0"/>
              <a:t>");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(V,"Volume",1.0); 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</a:t>
            </a:r>
            <a:r>
              <a:rPr lang="en-US" sz="2000" dirty="0" err="1" smtClean="0"/>
              <a:t>OI,"Open</a:t>
            </a:r>
            <a:r>
              <a:rPr lang="en-US" sz="2000" dirty="0" smtClean="0"/>
              <a:t> Interest",1.0);</a:t>
            </a:r>
          </a:p>
          <a:p>
            <a:pPr>
              <a:buNone/>
            </a:pPr>
            <a:r>
              <a:rPr lang="en-US" sz="2000" dirty="0" err="1" smtClean="0"/>
              <a:t>AddColumn</a:t>
            </a:r>
            <a:r>
              <a:rPr lang="en-US" sz="2000" dirty="0" smtClean="0"/>
              <a:t>(ROC(C,1),"ROC",1.3);</a:t>
            </a:r>
            <a:endParaRPr lang="en-US" sz="20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685800" y="1200150"/>
            <a:ext cx="3733800" cy="36230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order to check the correlation between your system and the Index you need to run the following in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Amibroker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the index ticker so that you will get the monthly and the yearly performance of the Index.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812268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71550"/>
            <a:ext cx="6646054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67400" y="1657350"/>
            <a:ext cx="3276600" cy="1066800"/>
          </a:xfr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After running explore of the above code on your index the output will be like this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812268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7749"/>
            <a:ext cx="6629400" cy="41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867400" y="1657350"/>
            <a:ext cx="3276600" cy="1066800"/>
          </a:xfrm>
          <a:solidFill>
            <a:srgbClr val="FFFF00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Export the result as </a:t>
            </a:r>
            <a:r>
              <a:rPr lang="en-US" sz="2000" dirty="0" err="1" smtClean="0"/>
              <a:t>csv</a:t>
            </a:r>
            <a:r>
              <a:rPr lang="en-US" sz="2000" dirty="0" smtClean="0"/>
              <a:t> to any place you want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581399"/>
          </a:xfr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en-US" sz="1400" dirty="0" smtClean="0"/>
              <a:t>System Name is the field where the name of the system or strategy that is under testing is filled.</a:t>
            </a:r>
          </a:p>
          <a:p>
            <a:r>
              <a:rPr lang="en-US" sz="1400" dirty="0" smtClean="0"/>
              <a:t>System Type is the field that the system type is specified. It can be daily, weekly or Monthly. The system type is selected from a drop down menu that will open when the field is clicked.</a:t>
            </a:r>
          </a:p>
          <a:p>
            <a:r>
              <a:rPr lang="en-US" sz="1400" dirty="0" smtClean="0"/>
              <a:t>System Style is the field where the system style is mentioned such as Trend Following, Mean reversion …</a:t>
            </a:r>
          </a:p>
          <a:p>
            <a:r>
              <a:rPr lang="en-US" sz="1400" dirty="0" smtClean="0"/>
              <a:t>Trading universe is the field where the universe that the system is tested on is mentioned.</a:t>
            </a:r>
          </a:p>
          <a:p>
            <a:r>
              <a:rPr lang="en-US" sz="1400" dirty="0" smtClean="0"/>
              <a:t>Testing start date is the starting date for the stress testing process.</a:t>
            </a:r>
          </a:p>
          <a:p>
            <a:r>
              <a:rPr lang="en-US" sz="1400" dirty="0" smtClean="0"/>
              <a:t> </a:t>
            </a:r>
            <a:r>
              <a:rPr lang="en-US" sz="1400" dirty="0" smtClean="0"/>
              <a:t>Testing end date is the ending date for the stress testing process.</a:t>
            </a: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34160"/>
            <a:ext cx="4038600" cy="272605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8122682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0" y="1200150"/>
            <a:ext cx="4114800" cy="3623072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Second Stage is Index VAMI and correlation.</a:t>
            </a:r>
          </a:p>
          <a:p>
            <a:r>
              <a:rPr lang="en-US" sz="2000" dirty="0" smtClean="0"/>
              <a:t>So after you finish pasting the information for the single run you go back to the settings page and click the index VAMI and correlation.</a:t>
            </a:r>
          </a:p>
          <a:p>
            <a:r>
              <a:rPr lang="en-US" sz="2000" dirty="0" smtClean="0"/>
              <a:t>This will hide the sheets that are related for the single run data and will ask to browse for the </a:t>
            </a:r>
            <a:r>
              <a:rPr lang="en-US" sz="2000" dirty="0" err="1" smtClean="0"/>
              <a:t>csv</a:t>
            </a:r>
            <a:r>
              <a:rPr lang="en-US" sz="2000" dirty="0" smtClean="0"/>
              <a:t> file of the index data.</a:t>
            </a:r>
            <a:endParaRPr lang="en-US" sz="2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00150"/>
            <a:ext cx="4130675" cy="361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0" y="1200150"/>
            <a:ext cx="4114800" cy="3623072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Third stage is to import MCs results.</a:t>
            </a:r>
          </a:p>
          <a:p>
            <a:r>
              <a:rPr lang="en-US" sz="2000" dirty="0" smtClean="0"/>
              <a:t>Before you do this you need to save the result of the MCs from </a:t>
            </a:r>
            <a:r>
              <a:rPr lang="en-US" sz="2000" dirty="0" err="1" smtClean="0"/>
              <a:t>amibroker</a:t>
            </a:r>
            <a:r>
              <a:rPr lang="en-US" sz="2000" dirty="0" smtClean="0"/>
              <a:t> as </a:t>
            </a:r>
            <a:r>
              <a:rPr lang="en-US" sz="2000" dirty="0" err="1" smtClean="0"/>
              <a:t>csv</a:t>
            </a:r>
            <a:r>
              <a:rPr lang="en-US" sz="2000" dirty="0" smtClean="0"/>
              <a:t>. Same procedure that is used for saving the data of the index.</a:t>
            </a:r>
          </a:p>
          <a:p>
            <a:r>
              <a:rPr lang="en-US" sz="2000" dirty="0" smtClean="0"/>
              <a:t>When “Import MCs” is pressed it will open a window to browse for the MCs results.</a:t>
            </a:r>
            <a:endParaRPr lang="en-US" sz="20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0"/>
            <a:ext cx="7772400" cy="1183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00150"/>
            <a:ext cx="4187825" cy="3812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76800" y="1123950"/>
            <a:ext cx="3962400" cy="3810000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Signal Variance is the stage where you add randomness or variations to the set parameters in the strategy.</a:t>
            </a:r>
          </a:p>
          <a:p>
            <a:r>
              <a:rPr lang="en-US" sz="2000" dirty="0" smtClean="0"/>
              <a:t>Refer to </a:t>
            </a:r>
            <a:r>
              <a:rPr lang="en-US" sz="2000" dirty="0"/>
              <a:t>Module 25/27, Lesson 9/11 </a:t>
            </a:r>
            <a:r>
              <a:rPr lang="en-US" sz="2000" dirty="0" smtClean="0"/>
              <a:t>in the course.</a:t>
            </a:r>
          </a:p>
          <a:p>
            <a:r>
              <a:rPr lang="en-US" sz="2000" dirty="0" smtClean="0"/>
              <a:t>After you run MCs on the modifications you will save the results as CSV file directly from </a:t>
            </a:r>
            <a:r>
              <a:rPr lang="en-US" sz="2000" dirty="0" err="1" smtClean="0"/>
              <a:t>Amibroker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When the Signal Variance button is pressed it will ask you to browse for the file.</a:t>
            </a:r>
            <a:endParaRPr lang="en-US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848600" cy="116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123950"/>
            <a:ext cx="4481513" cy="385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669213" cy="106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23950"/>
            <a:ext cx="5303838" cy="3824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1600" y="1123950"/>
            <a:ext cx="3962400" cy="3810000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92500"/>
          </a:bodyPr>
          <a:lstStyle/>
          <a:p>
            <a:r>
              <a:rPr lang="en-US" sz="2000" dirty="0" smtClean="0"/>
              <a:t>Data Variance is the stage where you add randomness or variations to the price parameters.</a:t>
            </a:r>
          </a:p>
          <a:p>
            <a:r>
              <a:rPr lang="en-US" sz="2000" dirty="0" smtClean="0"/>
              <a:t>Refer to </a:t>
            </a:r>
            <a:r>
              <a:rPr lang="en-US" sz="2000" dirty="0"/>
              <a:t>Module 25/27, Lesson </a:t>
            </a:r>
            <a:r>
              <a:rPr lang="en-US" sz="2000" dirty="0" smtClean="0"/>
              <a:t>10/11</a:t>
            </a:r>
            <a:r>
              <a:rPr lang="en-US" sz="2000" dirty="0"/>
              <a:t> </a:t>
            </a:r>
            <a:r>
              <a:rPr lang="en-US" sz="2000" dirty="0" smtClean="0"/>
              <a:t>in the course.</a:t>
            </a:r>
          </a:p>
          <a:p>
            <a:r>
              <a:rPr lang="en-US" sz="2000" dirty="0" smtClean="0"/>
              <a:t>After you run MCs on the modifications you will save the results as CSV file directly from </a:t>
            </a:r>
            <a:r>
              <a:rPr lang="en-US" sz="2000" dirty="0" err="1" smtClean="0"/>
              <a:t>Amibroker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When the Data Variance button is pressed it will ask you to browse for the file.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0"/>
            <a:ext cx="7515225" cy="99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7750"/>
            <a:ext cx="5207000" cy="323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1600" y="1123950"/>
            <a:ext cx="3962400" cy="3810000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After you perform the Rolling windows analysis on whatever duration you desire, the results should be copied and pasted in a new excel file and saved.</a:t>
            </a:r>
          </a:p>
          <a:p>
            <a:r>
              <a:rPr lang="en-US" sz="2000" dirty="0" smtClean="0"/>
              <a:t>This part can not be saved as </a:t>
            </a:r>
            <a:r>
              <a:rPr lang="en-US" sz="2000" dirty="0" err="1" smtClean="0"/>
              <a:t>csv</a:t>
            </a:r>
            <a:r>
              <a:rPr lang="en-US" sz="2000" dirty="0" smtClean="0"/>
              <a:t> from </a:t>
            </a:r>
            <a:r>
              <a:rPr lang="en-US" sz="2000" dirty="0" err="1" smtClean="0"/>
              <a:t>Amibroker</a:t>
            </a:r>
            <a:r>
              <a:rPr lang="en-US" sz="2000" dirty="0" smtClean="0"/>
              <a:t> this is why it should be copied and pasted manually.</a:t>
            </a:r>
          </a:p>
          <a:p>
            <a:r>
              <a:rPr lang="en-US" sz="2000" dirty="0" smtClean="0"/>
              <a:t>When the Rolling Windows button is pressed it will ask to point to the excel file that was saved.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81600" y="1123950"/>
            <a:ext cx="3962400" cy="3810000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Last thing you click the create report circle and you will see a </a:t>
            </a:r>
            <a:r>
              <a:rPr lang="en-US" sz="2000" dirty="0" err="1" smtClean="0"/>
              <a:t>powerpoint</a:t>
            </a:r>
            <a:r>
              <a:rPr lang="en-US" sz="2000" dirty="0" smtClean="0"/>
              <a:t> file is opened and the data is being populated.</a:t>
            </a:r>
            <a:endParaRPr lang="en-US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7871331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981199"/>
          </a:xfr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en-US" sz="2000" dirty="0" smtClean="0"/>
              <a:t>Notes is the field where you can add your own personal notes regarding the strategy.</a:t>
            </a:r>
          </a:p>
          <a:p>
            <a:r>
              <a:rPr lang="en-US" sz="2000" dirty="0" smtClean="0"/>
              <a:t>System Type, system style, and Trading universe are drop down menus.</a:t>
            </a: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34160"/>
            <a:ext cx="4038600" cy="272605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2438399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The drop down menus that are discussed in the previous slides are collecting their options from the fields mentioned to the left.</a:t>
            </a:r>
          </a:p>
          <a:p>
            <a:r>
              <a:rPr lang="en-US" sz="2000" dirty="0" smtClean="0"/>
              <a:t>So if there is any field that you want to use and it is not there you can add it manually.</a:t>
            </a:r>
            <a:endParaRPr lang="en-US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37" y="1744662"/>
            <a:ext cx="2828925" cy="230505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 Example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200151"/>
            <a:ext cx="4114800" cy="3394472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Suppose that we want to generate a report for a weekly Trend following system that is traded on S&amp;P1500 from 1/1/1995 until 12/31/2015</a:t>
            </a:r>
          </a:p>
          <a:p>
            <a:r>
              <a:rPr lang="en-US" sz="2000" dirty="0" smtClean="0"/>
              <a:t>The system name is </a:t>
            </a:r>
            <a:r>
              <a:rPr lang="en-US" sz="2000" dirty="0" err="1" smtClean="0"/>
              <a:t>WeeklyTF</a:t>
            </a:r>
            <a:r>
              <a:rPr lang="en-US" sz="2000" dirty="0" smtClean="0"/>
              <a:t> and let’s assume that this is version 2.</a:t>
            </a:r>
          </a:p>
          <a:p>
            <a:r>
              <a:rPr lang="en-US" sz="2000" dirty="0" smtClean="0"/>
              <a:t>The first thing that will be noticed that S&amp;P1500 is not found in the drop down menu options so we need to add it manually.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 Example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752599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So under Universe I will add the missing Universe S&amp;P1500. then it will appear in the options.</a:t>
            </a:r>
          </a:p>
          <a:p>
            <a:r>
              <a:rPr lang="en-US" sz="2000" dirty="0" smtClean="0"/>
              <a:t>Same can be done for the type and style.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7" y="1682750"/>
            <a:ext cx="2943225" cy="24288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 Example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1752599"/>
          </a:xfr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/>
              <a:t>After adding the missing universe in the universe part left of the sheet, I will move to the right of the sheet to start filling the information.</a:t>
            </a:r>
            <a:endParaRPr lang="en-US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43761"/>
            <a:ext cx="4038600" cy="270685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 Example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 entered the system name, then I picked the type, style and universe.</a:t>
            </a:r>
          </a:p>
          <a:p>
            <a:r>
              <a:rPr lang="en-US" dirty="0" smtClean="0"/>
              <a:t>I set the starting and ending date of the test.</a:t>
            </a:r>
          </a:p>
          <a:p>
            <a:r>
              <a:rPr lang="en-US" dirty="0" smtClean="0"/>
              <a:t>In the notes section if you want to add any notes for yourself it is the place to do it.</a:t>
            </a:r>
          </a:p>
          <a:p>
            <a:r>
              <a:rPr lang="en-US" dirty="0" smtClean="0"/>
              <a:t>In the notes section if you want to enter a new line you have to use ctrl + enter instead of enter.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43761"/>
            <a:ext cx="4038600" cy="270685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solidFill>
            <a:srgbClr val="002060"/>
          </a:solidFill>
          <a:ln>
            <a:solidFill>
              <a:srgbClr val="002060"/>
            </a:solidFill>
          </a:ln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Settings Page Process Flow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00150"/>
            <a:ext cx="822960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4495800" y="2647949"/>
            <a:ext cx="4191000" cy="19466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above flow will guide you through the process of importing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information in order to generate the report.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/>
              <a:t>I</a:t>
            </a:r>
            <a:r>
              <a:rPr lang="en-US" sz="2000" dirty="0" smtClean="0"/>
              <a:t> will go over them one by one.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911</Words>
  <Application>Microsoft Office PowerPoint</Application>
  <PresentationFormat>On-screen Show (16:9)</PresentationFormat>
  <Paragraphs>75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Trading System Stress Testing to PPT</vt:lpstr>
      <vt:lpstr>Settings Page</vt:lpstr>
      <vt:lpstr>Settings Page</vt:lpstr>
      <vt:lpstr>Settings Page</vt:lpstr>
      <vt:lpstr>Settings Page Example</vt:lpstr>
      <vt:lpstr>Settings Page Example</vt:lpstr>
      <vt:lpstr>Settings Page Example</vt:lpstr>
      <vt:lpstr>Settings Page Example</vt:lpstr>
      <vt:lpstr>Settings Page Process Flow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Windows 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Trading systemStr</dc:title>
  <dc:creator>Said</dc:creator>
  <cp:lastModifiedBy>Said</cp:lastModifiedBy>
  <cp:revision>40</cp:revision>
  <dcterms:created xsi:type="dcterms:W3CDTF">2016-04-25T15:46:10Z</dcterms:created>
  <dcterms:modified xsi:type="dcterms:W3CDTF">2016-04-25T19:24:35Z</dcterms:modified>
</cp:coreProperties>
</file>