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58" r:id="rId3"/>
    <p:sldId id="260" r:id="rId4"/>
    <p:sldId id="259" r:id="rId5"/>
    <p:sldId id="261" r:id="rId6"/>
    <p:sldId id="262" r:id="rId7"/>
    <p:sldId id="263" r:id="rId8"/>
    <p:sldId id="267" r:id="rId9"/>
    <p:sldId id="271" r:id="rId10"/>
    <p:sldId id="273" r:id="rId11"/>
    <p:sldId id="272" r:id="rId12"/>
    <p:sldId id="268" r:id="rId13"/>
    <p:sldId id="274" r:id="rId14"/>
    <p:sldId id="275" r:id="rId15"/>
    <p:sldId id="276"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744" y="-9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689DFA-33BC-4FA1-BCF1-555F75DB8E32}" type="datetimeFigureOut">
              <a:rPr lang="en-US" smtClean="0"/>
              <a:pPr/>
              <a:t>7/7/2017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EE1CB5-970A-46C7-B0B4-A83A0B4C5960}" type="slidenum">
              <a:rPr lang="en-US" smtClean="0"/>
              <a:pPr/>
              <a:t>‹#›</a:t>
            </a:fld>
            <a:endParaRPr lang="en-US"/>
          </a:p>
        </p:txBody>
      </p:sp>
    </p:spTree>
    <p:extLst>
      <p:ext uri="{BB962C8B-B14F-4D97-AF65-F5344CB8AC3E}">
        <p14:creationId xmlns:p14="http://schemas.microsoft.com/office/powerpoint/2010/main" val="277337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7AC93E-4DF4-4863-A3AD-DC115AA82D0B}" type="datetime1">
              <a:rPr lang="en-US" smtClean="0"/>
              <a:pPr/>
              <a:t>7/7/2017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688820-AC98-461D-9C86-958426D1EB8A}" type="datetime1">
              <a:rPr lang="en-US" smtClean="0"/>
              <a:pPr/>
              <a:t>7/7/2017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BBA8B-CF8B-43CA-833D-E391AEEFC19C}" type="datetime1">
              <a:rPr lang="en-US" smtClean="0"/>
              <a:pPr/>
              <a:t>7/7/2017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BAF61-F601-4A07-BFC6-40DABFF07F62}" type="datetime1">
              <a:rPr lang="en-US" smtClean="0"/>
              <a:pPr/>
              <a:t>7/7/2017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E2C36-7638-4CC0-9A44-556B0801B6C7}" type="datetime1">
              <a:rPr lang="en-US" smtClean="0"/>
              <a:pPr/>
              <a:t>7/7/2017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439452-611C-4F3A-BCD3-850766E7ABFD}" type="datetime1">
              <a:rPr lang="en-US" smtClean="0"/>
              <a:pPr/>
              <a:t>7/7/2017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6C76DB-41E3-4545-BE47-3888A6B09C91}" type="datetime1">
              <a:rPr lang="en-US" smtClean="0"/>
              <a:pPr/>
              <a:t>7/7/2017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35F20C-6F95-4333-A19F-69B144FEE8CC}" type="datetime1">
              <a:rPr lang="en-US" smtClean="0"/>
              <a:pPr/>
              <a:t>7/7/2017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AC9565-7193-4D24-A681-8C3025E4F9B7}" type="datetime1">
              <a:rPr lang="en-US" smtClean="0"/>
              <a:pPr/>
              <a:t>7/7/2017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B6A895-EDB8-4040-9B00-E1921406B675}" type="datetime1">
              <a:rPr lang="en-US" smtClean="0"/>
              <a:pPr/>
              <a:t>7/7/2017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E53A4F-CF5E-410C-9C1E-DFF345D87D13}" type="datetime1">
              <a:rPr lang="en-US" smtClean="0"/>
              <a:pPr/>
              <a:t>7/7/2017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B6D53-0A97-4486-BEA2-ACAA683440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AED9BD1-C1DD-4592-9D39-BCBA2C584262}" type="datetime1">
              <a:rPr lang="en-US" smtClean="0"/>
              <a:pPr/>
              <a:t>7/7/2017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7B6D53-0A97-4486-BEA2-ACAA683440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733550"/>
            <a:ext cx="8458200" cy="1077218"/>
          </a:xfrm>
          <a:prstGeom prst="rect">
            <a:avLst/>
          </a:prstGeom>
          <a:noFill/>
        </p:spPr>
        <p:txBody>
          <a:bodyPr wrap="square" rtlCol="0">
            <a:spAutoFit/>
          </a:bodyPr>
          <a:lstStyle/>
          <a:p>
            <a:pPr algn="ctr"/>
            <a:r>
              <a:rPr lang="en-US" sz="3200" dirty="0" smtClean="0">
                <a:solidFill>
                  <a:schemeClr val="bg2">
                    <a:lumMod val="50000"/>
                  </a:schemeClr>
                </a:solidFill>
                <a:latin typeface="Myriad Pro" pitchFamily="34" charset="0"/>
                <a:ea typeface="Tahoma" pitchFamily="34" charset="0"/>
                <a:cs typeface="Tahoma" pitchFamily="34" charset="0"/>
              </a:rPr>
              <a:t>IB </a:t>
            </a:r>
            <a:r>
              <a:rPr lang="en-US" sz="3200" dirty="0" smtClean="0">
                <a:solidFill>
                  <a:schemeClr val="bg2">
                    <a:lumMod val="50000"/>
                  </a:schemeClr>
                </a:solidFill>
                <a:latin typeface="Myriad Pro" pitchFamily="34" charset="0"/>
                <a:ea typeface="Tahoma" pitchFamily="34" charset="0"/>
                <a:cs typeface="Tahoma" pitchFamily="34" charset="0"/>
              </a:rPr>
              <a:t>Account Tracker</a:t>
            </a:r>
            <a:endParaRPr lang="en-US" sz="3200" dirty="0" smtClean="0">
              <a:solidFill>
                <a:schemeClr val="bg2">
                  <a:lumMod val="50000"/>
                </a:schemeClr>
              </a:solidFill>
              <a:latin typeface="Myriad Pro" pitchFamily="34" charset="0"/>
              <a:ea typeface="Tahoma" pitchFamily="34" charset="0"/>
              <a:cs typeface="Tahoma" pitchFamily="34" charset="0"/>
            </a:endParaRPr>
          </a:p>
          <a:p>
            <a:pPr algn="ctr"/>
            <a:r>
              <a:rPr lang="en-US" sz="3200" dirty="0" smtClean="0">
                <a:solidFill>
                  <a:schemeClr val="bg2">
                    <a:lumMod val="50000"/>
                  </a:schemeClr>
                </a:solidFill>
                <a:latin typeface="Myriad Pro" pitchFamily="34" charset="0"/>
                <a:ea typeface="Tahoma" pitchFamily="34" charset="0"/>
                <a:cs typeface="Tahoma" pitchFamily="34" charset="0"/>
              </a:rPr>
              <a:t>Guidelines</a:t>
            </a:r>
            <a:endParaRPr lang="en-US" sz="3200" dirty="0">
              <a:solidFill>
                <a:schemeClr val="bg2">
                  <a:lumMod val="50000"/>
                </a:schemeClr>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10</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85863"/>
            <a:ext cx="8839200"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2647950"/>
            <a:ext cx="9029700" cy="227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4916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11</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 y="1866900"/>
            <a:ext cx="8896350" cy="1409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49165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71550"/>
            <a:ext cx="7410450" cy="2105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solidFill>
                  <a:schemeClr val="bg1">
                    <a:lumMod val="50000"/>
                  </a:schemeClr>
                </a:solidFill>
                <a:latin typeface="Myriad Pro" pitchFamily="34" charset="0"/>
              </a:rPr>
              <a:t>Account Tracker IB V1.0</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12</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63388" y="3181350"/>
            <a:ext cx="7772400" cy="1754326"/>
          </a:xfrm>
          <a:prstGeom prst="rect">
            <a:avLst/>
          </a:prstGeom>
          <a:noFill/>
        </p:spPr>
        <p:txBody>
          <a:bodyPr wrap="square" rtlCol="0">
            <a:spAutoFit/>
          </a:bodyPr>
          <a:lstStyle/>
          <a:p>
            <a:r>
              <a:rPr lang="en-US" dirty="0" smtClean="0"/>
              <a:t>In the Controls Sheet enter the token that is provided from IB and the report ID then push the Get Data button.</a:t>
            </a:r>
          </a:p>
          <a:p>
            <a:endParaRPr lang="en-US" dirty="0"/>
          </a:p>
          <a:p>
            <a:r>
              <a:rPr lang="en-US" dirty="0" smtClean="0">
                <a:solidFill>
                  <a:srgbClr val="FF0000"/>
                </a:solidFill>
              </a:rPr>
              <a:t>Very important: when you enter the Token please put ‘ in the beginning otherwise excel will change the number to scientific format and the tool will not work example: ‘30467255…</a:t>
            </a:r>
            <a:endParaRPr lang="en-US" dirty="0">
              <a:solidFill>
                <a:srgbClr val="FF0000"/>
              </a:solidFill>
            </a:endParaRPr>
          </a:p>
        </p:txBody>
      </p:sp>
    </p:spTree>
    <p:extLst>
      <p:ext uri="{BB962C8B-B14F-4D97-AF65-F5344CB8AC3E}">
        <p14:creationId xmlns:p14="http://schemas.microsoft.com/office/powerpoint/2010/main" val="23811615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lumMod val="50000"/>
                  </a:schemeClr>
                </a:solidFill>
                <a:latin typeface="Myriad Pro" pitchFamily="34" charset="0"/>
              </a:rPr>
              <a:t>Account Tracker IB V1.0</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13</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21825" y="1123950"/>
            <a:ext cx="7772400" cy="3693319"/>
          </a:xfrm>
          <a:prstGeom prst="rect">
            <a:avLst/>
          </a:prstGeom>
          <a:noFill/>
        </p:spPr>
        <p:txBody>
          <a:bodyPr wrap="square" rtlCol="0">
            <a:spAutoFit/>
          </a:bodyPr>
          <a:lstStyle/>
          <a:p>
            <a:r>
              <a:rPr lang="en-US" dirty="0" smtClean="0"/>
              <a:t>The tool will connect to IB Flex Server and request the report then it will wait for the report to be ready and will download it and process all the data.</a:t>
            </a:r>
          </a:p>
          <a:p>
            <a:endParaRPr lang="en-US" dirty="0"/>
          </a:p>
          <a:p>
            <a:r>
              <a:rPr lang="en-US" dirty="0" smtClean="0"/>
              <a:t>The time that is required for the tool to run varies depending on IB and the number of accounts. This is why sometimes the tool will run for around 10 minutes.</a:t>
            </a:r>
          </a:p>
          <a:p>
            <a:endParaRPr lang="en-US" dirty="0"/>
          </a:p>
          <a:p>
            <a:r>
              <a:rPr lang="en-US" dirty="0" smtClean="0"/>
              <a:t>It will be good idea to create 2 reports in IB one for 365 days and the other one for shorter duration such as 30 days. Then you will run once the one for 365 days and afterwards you only run the 30days report and no need for the 365 days.</a:t>
            </a:r>
          </a:p>
          <a:p>
            <a:endParaRPr lang="en-US" dirty="0"/>
          </a:p>
          <a:p>
            <a:r>
              <a:rPr lang="en-US" dirty="0" smtClean="0"/>
              <a:t>(if you are planning to update this tool on daily basis you can generate the report for one day)</a:t>
            </a:r>
          </a:p>
        </p:txBody>
      </p:sp>
    </p:spTree>
    <p:extLst>
      <p:ext uri="{BB962C8B-B14F-4D97-AF65-F5344CB8AC3E}">
        <p14:creationId xmlns:p14="http://schemas.microsoft.com/office/powerpoint/2010/main" val="2858397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lumMod val="50000"/>
                  </a:schemeClr>
                </a:solidFill>
                <a:latin typeface="Myriad Pro" pitchFamily="34" charset="0"/>
              </a:rPr>
              <a:t>Account Tracker IB V1.0</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14</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21825" y="1123950"/>
            <a:ext cx="7772400" cy="2031325"/>
          </a:xfrm>
          <a:prstGeom prst="rect">
            <a:avLst/>
          </a:prstGeom>
          <a:noFill/>
        </p:spPr>
        <p:txBody>
          <a:bodyPr wrap="square" rtlCol="0">
            <a:spAutoFit/>
          </a:bodyPr>
          <a:lstStyle/>
          <a:p>
            <a:r>
              <a:rPr lang="en-US" dirty="0" smtClean="0"/>
              <a:t>The Tool will generate two sheets for each account. One sheet will display the daily account value and if any transactions took place. The transactions can be (Fund/Withdraw) or even internal transfer between accounts.</a:t>
            </a:r>
          </a:p>
          <a:p>
            <a:endParaRPr lang="en-US" dirty="0"/>
          </a:p>
          <a:p>
            <a:r>
              <a:rPr lang="en-US" dirty="0" smtClean="0"/>
              <a:t>Then for each account it will generate another sheet that has the VAMI for the account and the monthly returns in base currency of the account in addition to the charts for cumulative P/L in $ and in %</a:t>
            </a:r>
          </a:p>
        </p:txBody>
      </p:sp>
    </p:spTree>
    <p:extLst>
      <p:ext uri="{BB962C8B-B14F-4D97-AF65-F5344CB8AC3E}">
        <p14:creationId xmlns:p14="http://schemas.microsoft.com/office/powerpoint/2010/main" val="3343011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lumMod val="50000"/>
                  </a:schemeClr>
                </a:solidFill>
                <a:latin typeface="Myriad Pro" pitchFamily="34" charset="0"/>
              </a:rPr>
              <a:t>Account Tracker IB V1.0</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15</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21825" y="1123950"/>
            <a:ext cx="7772400" cy="2308324"/>
          </a:xfrm>
          <a:prstGeom prst="rect">
            <a:avLst/>
          </a:prstGeom>
          <a:noFill/>
        </p:spPr>
        <p:txBody>
          <a:bodyPr wrap="square" rtlCol="0">
            <a:spAutoFit/>
          </a:bodyPr>
          <a:lstStyle/>
          <a:p>
            <a:r>
              <a:rPr lang="en-US" dirty="0" smtClean="0"/>
              <a:t>Finally it will sum all the accounts together in one sheet that will show the total activities that took place on your capital with IB and also will generate VAMI and the monthly returns in the base currency also it will generat</a:t>
            </a:r>
            <a:r>
              <a:rPr lang="en-US" dirty="0" smtClean="0"/>
              <a:t>e graphs for the cumulative P/L in $ and % with the HHV for each and another graph for the DD in %.</a:t>
            </a:r>
          </a:p>
          <a:p>
            <a:endParaRPr lang="en-US" dirty="0"/>
          </a:p>
          <a:p>
            <a:r>
              <a:rPr lang="en-US" dirty="0" smtClean="0"/>
              <a:t>Then it will generate the Main KPI (key performance indicators) for total accounts such as up days down days average profits average loss ..</a:t>
            </a:r>
            <a:endParaRPr lang="en-US" dirty="0" smtClean="0"/>
          </a:p>
        </p:txBody>
      </p:sp>
    </p:spTree>
    <p:extLst>
      <p:ext uri="{BB962C8B-B14F-4D97-AF65-F5344CB8AC3E}">
        <p14:creationId xmlns:p14="http://schemas.microsoft.com/office/powerpoint/2010/main" val="833562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2</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66850"/>
            <a:ext cx="731520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3</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123950"/>
            <a:ext cx="6800473"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371600" y="2114550"/>
            <a:ext cx="1524000" cy="304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0104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4</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047750"/>
            <a:ext cx="695325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01043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305" y="1200150"/>
            <a:ext cx="6038850"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5</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5791200" y="1428750"/>
            <a:ext cx="2286000" cy="923330"/>
          </a:xfrm>
          <a:prstGeom prst="rect">
            <a:avLst/>
          </a:prstGeom>
          <a:noFill/>
        </p:spPr>
        <p:txBody>
          <a:bodyPr wrap="square" rtlCol="0">
            <a:spAutoFit/>
          </a:bodyPr>
          <a:lstStyle/>
          <a:p>
            <a:r>
              <a:rPr lang="en-US" dirty="0" smtClean="0"/>
              <a:t>For the Period you can choose whatever period you want.</a:t>
            </a:r>
            <a:endParaRPr lang="en-US" dirty="0"/>
          </a:p>
        </p:txBody>
      </p:sp>
      <p:sp>
        <p:nvSpPr>
          <p:cNvPr id="7" name="Rectangle 6"/>
          <p:cNvSpPr/>
          <p:nvPr/>
        </p:nvSpPr>
        <p:spPr>
          <a:xfrm>
            <a:off x="3124200" y="1581150"/>
            <a:ext cx="2133600" cy="533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67746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6</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19213"/>
            <a:ext cx="8839200"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1161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7</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00150"/>
            <a:ext cx="8839200" cy="3248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1161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8</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81150"/>
            <a:ext cx="5734050" cy="57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258416" y="1409700"/>
            <a:ext cx="1905000" cy="914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245" y="3638550"/>
            <a:ext cx="883920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a:xfrm>
            <a:off x="374073" y="3687907"/>
            <a:ext cx="1143000"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11615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latin typeface="Myriad Pro" pitchFamily="34" charset="0"/>
              </a:rPr>
              <a:t>Generate IB Flex Query</a:t>
            </a:r>
            <a:endParaRPr lang="en-US" dirty="0">
              <a:solidFill>
                <a:schemeClr val="bg1">
                  <a:lumMod val="50000"/>
                </a:schemeClr>
              </a:solidFill>
              <a:latin typeface="Myriad Pro" pitchFamily="34" charset="0"/>
            </a:endParaRPr>
          </a:p>
        </p:txBody>
      </p:sp>
      <p:sp>
        <p:nvSpPr>
          <p:cNvPr id="4" name="Slide Number Placeholder 3"/>
          <p:cNvSpPr>
            <a:spLocks noGrp="1"/>
          </p:cNvSpPr>
          <p:nvPr>
            <p:ph type="sldNum" sz="quarter" idx="12"/>
          </p:nvPr>
        </p:nvSpPr>
        <p:spPr/>
        <p:txBody>
          <a:bodyPr/>
          <a:lstStyle/>
          <a:p>
            <a:fld id="{207B6D53-0A97-4486-BEA2-ACAA6834401D}" type="slidenum">
              <a:rPr lang="en-US" smtClean="0"/>
              <a:pPr/>
              <a:t>9</a:t>
            </a:fld>
            <a:endParaRPr lang="en-US"/>
          </a:p>
        </p:txBody>
      </p:sp>
      <p:sp>
        <p:nvSpPr>
          <p:cNvPr id="5" name="Rectangle 4"/>
          <p:cNvSpPr/>
          <p:nvPr/>
        </p:nvSpPr>
        <p:spPr>
          <a:xfrm>
            <a:off x="0" y="0"/>
            <a:ext cx="9144000" cy="133350"/>
          </a:xfrm>
          <a:prstGeom prst="rect">
            <a:avLst/>
          </a:prstGeom>
          <a:gradFill flip="none" rotWithShape="1">
            <a:gsLst>
              <a:gs pos="0">
                <a:srgbClr val="00B050"/>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428750"/>
            <a:ext cx="71247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36724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TotalTime>
  <Words>449</Words>
  <Application>Microsoft Office PowerPoint</Application>
  <PresentationFormat>On-screen Show (16:9)</PresentationFormat>
  <Paragraphs>47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Generate IB Flex Query</vt:lpstr>
      <vt:lpstr>Generate IB Flex Query</vt:lpstr>
      <vt:lpstr>Generate IB Flex Query</vt:lpstr>
      <vt:lpstr>Generate IB Flex Query</vt:lpstr>
      <vt:lpstr>Generate IB Flex Query</vt:lpstr>
      <vt:lpstr>Generate IB Flex Query</vt:lpstr>
      <vt:lpstr>Generate IB Flex Query</vt:lpstr>
      <vt:lpstr>Generate IB Flex Query</vt:lpstr>
      <vt:lpstr>Generate IB Flex Query</vt:lpstr>
      <vt:lpstr>Generate IB Flex Query</vt:lpstr>
      <vt:lpstr>Account Tracker IB V1.0</vt:lpstr>
      <vt:lpstr>Account Tracker IB V1.0</vt:lpstr>
      <vt:lpstr>Account Tracker IB V1.0</vt:lpstr>
      <vt:lpstr>Account Tracker IB V1.0</vt:lpstr>
    </vt:vector>
  </TitlesOfParts>
  <Company>Windows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Said</dc:creator>
  <cp:lastModifiedBy>SAID DELL</cp:lastModifiedBy>
  <cp:revision>16</cp:revision>
  <dcterms:created xsi:type="dcterms:W3CDTF">2016-05-14T10:11:18Z</dcterms:created>
  <dcterms:modified xsi:type="dcterms:W3CDTF">2017-07-07T17:00:47Z</dcterms:modified>
</cp:coreProperties>
</file>